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301" r:id="rId4"/>
    <p:sldId id="302" r:id="rId5"/>
    <p:sldId id="280" r:id="rId6"/>
    <p:sldId id="258" r:id="rId7"/>
    <p:sldId id="279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63" r:id="rId40"/>
    <p:sldId id="299" r:id="rId41"/>
    <p:sldId id="304" r:id="rId42"/>
    <p:sldId id="303" r:id="rId43"/>
    <p:sldId id="305" r:id="rId44"/>
    <p:sldId id="306" r:id="rId45"/>
    <p:sldId id="307" r:id="rId46"/>
    <p:sldId id="308" r:id="rId47"/>
    <p:sldId id="309" r:id="rId48"/>
    <p:sldId id="310" r:id="rId49"/>
    <p:sldId id="312" r:id="rId50"/>
    <p:sldId id="311" r:id="rId51"/>
    <p:sldId id="313" r:id="rId52"/>
    <p:sldId id="317" r:id="rId53"/>
    <p:sldId id="315" r:id="rId54"/>
    <p:sldId id="314" r:id="rId55"/>
    <p:sldId id="318" r:id="rId56"/>
    <p:sldId id="319" r:id="rId57"/>
    <p:sldId id="316" r:id="rId58"/>
    <p:sldId id="321" r:id="rId59"/>
    <p:sldId id="320" r:id="rId60"/>
    <p:sldId id="322" r:id="rId61"/>
    <p:sldId id="324" r:id="rId62"/>
    <p:sldId id="329" r:id="rId63"/>
    <p:sldId id="331" r:id="rId64"/>
    <p:sldId id="323" r:id="rId65"/>
    <p:sldId id="328" r:id="rId66"/>
    <p:sldId id="325" r:id="rId67"/>
    <p:sldId id="330" r:id="rId68"/>
    <p:sldId id="326" r:id="rId69"/>
    <p:sldId id="327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713" autoAdjust="0"/>
  </p:normalViewPr>
  <p:slideViewPr>
    <p:cSldViewPr snapToGrid="0">
      <p:cViewPr>
        <p:scale>
          <a:sx n="70" d="100"/>
          <a:sy n="70" d="100"/>
        </p:scale>
        <p:origin x="1316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26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62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84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12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29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48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9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50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04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74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9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F8E16-F32D-4957-9019-5302DDBC4DB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9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WHAM </a:t>
            </a:r>
            <a:r>
              <a:rPr lang="en-US" dirty="0" smtClean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9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2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6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1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2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4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5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smtClean="0"/>
              <a:t>Beginning with </a:t>
            </a:r>
            <a:r>
              <a:rPr lang="en-US" sz="3200" dirty="0" smtClean="0"/>
              <a:t>Rec CPA, spring and fall VAST</a:t>
            </a:r>
            <a:r>
              <a:rPr lang="en-US" sz="3200" dirty="0" smtClean="0"/>
              <a:t> </a:t>
            </a:r>
            <a:r>
              <a:rPr lang="en-US" sz="3200" dirty="0" smtClean="0"/>
              <a:t>(Run </a:t>
            </a:r>
            <a:r>
              <a:rPr lang="en-US" sz="3200" dirty="0" smtClean="0"/>
              <a:t>6 </a:t>
            </a:r>
            <a:r>
              <a:rPr lang="en-US" sz="3200" dirty="0" smtClean="0"/>
              <a:t>from </a:t>
            </a:r>
            <a:r>
              <a:rPr lang="en-US" sz="3200" dirty="0" smtClean="0"/>
              <a:t>last week’s </a:t>
            </a:r>
            <a:r>
              <a:rPr lang="en-US" sz="3200" dirty="0" smtClean="0"/>
              <a:t>presentation) </a:t>
            </a:r>
            <a:r>
              <a:rPr lang="en-US" sz="3200" dirty="0"/>
              <a:t>and random </a:t>
            </a:r>
            <a:r>
              <a:rPr lang="en-US" sz="3200" dirty="0" smtClean="0"/>
              <a:t>effects </a:t>
            </a:r>
            <a:r>
              <a:rPr lang="en-US" sz="3200" dirty="0"/>
              <a:t>(</a:t>
            </a:r>
            <a:r>
              <a:rPr lang="en-US" sz="3200" dirty="0" err="1"/>
              <a:t>iid</a:t>
            </a:r>
            <a:r>
              <a:rPr lang="en-US" sz="3200" dirty="0"/>
              <a:t>) for recruitment and </a:t>
            </a:r>
            <a:r>
              <a:rPr lang="en-US" sz="3200" dirty="0" smtClean="0"/>
              <a:t>survival….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4045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Run </a:t>
            </a:r>
            <a:r>
              <a:rPr lang="en-US" sz="2400" dirty="0" smtClean="0"/>
              <a:t>7: Transition age comps for all fleets from multinomial to logistic normal miss-0</a:t>
            </a:r>
            <a:endParaRPr lang="en-US" sz="2400" dirty="0" smtClean="0"/>
          </a:p>
          <a:p>
            <a:pPr marL="457200" lvl="1" indent="0">
              <a:buNone/>
            </a:pPr>
            <a:endParaRPr lang="en-US" sz="20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208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6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4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0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3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7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9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3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1512" y="375760"/>
            <a:ext cx="10761921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 7: Change in age composition distribution assumption</a:t>
            </a:r>
            <a:endParaRPr lang="en-US" sz="32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North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828800"/>
            <a:ext cx="4428723" cy="44287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1" y="1828801"/>
            <a:ext cx="4428723" cy="4428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558081"/>
              </p:ext>
            </p:extLst>
          </p:nvPr>
        </p:nvGraphicFramePr>
        <p:xfrm>
          <a:off x="9555480" y="777240"/>
          <a:ext cx="2438400" cy="70993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77904138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164639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172164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95745509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r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Fmort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96201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-0.155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2636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816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17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9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6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0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4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4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0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8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7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</a:t>
            </a:r>
            <a:r>
              <a:rPr lang="en-US" sz="3200" dirty="0" smtClean="0"/>
              <a:t>Residuals: Run 8 versus Run 9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2922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1512" y="375760"/>
            <a:ext cx="10761921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 7: Change in age composition distribution assumption</a:t>
            </a:r>
            <a:endParaRPr lang="en-US" sz="32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South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828800"/>
            <a:ext cx="4428723" cy="44287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536422"/>
              </p:ext>
            </p:extLst>
          </p:nvPr>
        </p:nvGraphicFramePr>
        <p:xfrm>
          <a:off x="9555480" y="777240"/>
          <a:ext cx="2438400" cy="70993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78179604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493030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4648547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8024719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Fmort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64684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29849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8741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7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7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0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4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4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7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8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9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2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2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smtClean="0"/>
              <a:t>Beginning with </a:t>
            </a:r>
            <a:r>
              <a:rPr lang="en-US" sz="3200" dirty="0" smtClean="0"/>
              <a:t>Rec CPA, spring and fall VAST</a:t>
            </a:r>
            <a:r>
              <a:rPr lang="en-US" sz="3200" dirty="0" smtClean="0"/>
              <a:t> </a:t>
            </a:r>
            <a:r>
              <a:rPr lang="en-US" sz="3200" dirty="0" smtClean="0"/>
              <a:t>(Run </a:t>
            </a:r>
            <a:r>
              <a:rPr lang="en-US" sz="3200" dirty="0" smtClean="0"/>
              <a:t>6 </a:t>
            </a:r>
            <a:r>
              <a:rPr lang="en-US" sz="3200" dirty="0" smtClean="0"/>
              <a:t>from </a:t>
            </a:r>
            <a:r>
              <a:rPr lang="en-US" sz="3200" dirty="0" smtClean="0"/>
              <a:t>last week’s </a:t>
            </a:r>
            <a:r>
              <a:rPr lang="en-US" sz="3200" dirty="0" smtClean="0"/>
              <a:t>presentation) </a:t>
            </a:r>
            <a:r>
              <a:rPr lang="en-US" sz="3200" dirty="0"/>
              <a:t>and random </a:t>
            </a:r>
            <a:r>
              <a:rPr lang="en-US" sz="3200" dirty="0" smtClean="0"/>
              <a:t>effects </a:t>
            </a:r>
            <a:r>
              <a:rPr lang="en-US" sz="3200" dirty="0"/>
              <a:t>(</a:t>
            </a:r>
            <a:r>
              <a:rPr lang="en-US" sz="3200" dirty="0" err="1"/>
              <a:t>iid</a:t>
            </a:r>
            <a:r>
              <a:rPr lang="en-US" sz="3200" dirty="0"/>
              <a:t>) for recruitment and </a:t>
            </a:r>
            <a:r>
              <a:rPr lang="en-US" sz="3200" dirty="0" smtClean="0"/>
              <a:t>survival….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4045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Run </a:t>
            </a:r>
            <a:r>
              <a:rPr lang="en-US" sz="2400" dirty="0" smtClean="0"/>
              <a:t>7: Transition age comps for all fleets from multinomial to logistic normal miss-0</a:t>
            </a:r>
            <a:endParaRPr lang="en-US" sz="2400" dirty="0" smtClean="0"/>
          </a:p>
          <a:p>
            <a:r>
              <a:rPr lang="en-US" sz="2400" dirty="0" smtClean="0"/>
              <a:t>Run </a:t>
            </a:r>
            <a:r>
              <a:rPr lang="en-US" sz="2400" dirty="0" smtClean="0"/>
              <a:t>8: Movement during non-spawning seasons (N</a:t>
            </a:r>
            <a:r>
              <a:rPr lang="en-US" sz="2400" dirty="0" smtClean="0">
                <a:sym typeface="Wingdings" panose="05000000000000000000" pitchFamily="2" charset="2"/>
              </a:rPr>
              <a:t>S and SN)</a:t>
            </a: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Fixed movement parameters at estimates from SS run</a:t>
            </a: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Needed to fix CVs for Rec CPA and sigma for North age 2+ survival at Run 7 values</a:t>
            </a:r>
            <a:endParaRPr lang="en-US" sz="2000" dirty="0" smtClean="0"/>
          </a:p>
          <a:p>
            <a:r>
              <a:rPr lang="en-US" sz="2400" dirty="0" smtClean="0"/>
              <a:t>Run 9: Movement priors with mean and sigma from SS</a:t>
            </a:r>
          </a:p>
          <a:p>
            <a:pPr lvl="1"/>
            <a:r>
              <a:rPr lang="en-US" sz="2000" dirty="0" smtClean="0"/>
              <a:t>Needed 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ym typeface="Wingdings" panose="05000000000000000000" pitchFamily="2" charset="2"/>
              </a:rPr>
              <a:t>to fix sigma </a:t>
            </a:r>
            <a:r>
              <a:rPr lang="en-US" sz="2000" dirty="0">
                <a:sym typeface="Wingdings" panose="05000000000000000000" pitchFamily="2" charset="2"/>
              </a:rPr>
              <a:t>for North age 2+ survival </a:t>
            </a:r>
            <a:r>
              <a:rPr lang="en-US" sz="2000" dirty="0" smtClean="0">
                <a:sym typeface="Wingdings" panose="05000000000000000000" pitchFamily="2" charset="2"/>
              </a:rPr>
              <a:t>and Rec CPA and original (small) CV values</a:t>
            </a:r>
          </a:p>
          <a:p>
            <a:r>
              <a:rPr lang="en-US" sz="2400" dirty="0" smtClean="0">
                <a:sym typeface="Wingdings" panose="05000000000000000000" pitchFamily="2" charset="2"/>
              </a:rPr>
              <a:t>Run 10: Estimate AR1 time-varying movement; </a:t>
            </a:r>
            <a:r>
              <a:rPr lang="en-US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Did not converge</a:t>
            </a:r>
            <a:r>
              <a:rPr lang="en-US" sz="2400" dirty="0" smtClean="0">
                <a:sym typeface="Wingdings" panose="05000000000000000000" pitchFamily="2" charset="2"/>
              </a:rPr>
              <a:t>   </a:t>
            </a:r>
            <a:endParaRPr lang="en-US" sz="2400" dirty="0"/>
          </a:p>
          <a:p>
            <a:pPr lvl="1"/>
            <a:endParaRPr lang="en-US" sz="20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901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6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7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3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3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7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3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3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4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828800"/>
            <a:ext cx="4428723" cy="4428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21512" y="375760"/>
            <a:ext cx="10761921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Runs </a:t>
            </a:r>
            <a:r>
              <a:rPr lang="en-US" sz="3200" dirty="0" smtClean="0"/>
              <a:t>8-9: Exploring movement</a:t>
            </a:r>
            <a:endParaRPr lang="en-US" sz="32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North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6704"/>
              </p:ext>
            </p:extLst>
          </p:nvPr>
        </p:nvGraphicFramePr>
        <p:xfrm>
          <a:off x="9555480" y="777240"/>
          <a:ext cx="2438400" cy="89408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8240195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648319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8258337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4719289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Fmort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6334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67381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81213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283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725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4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6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4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5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6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9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4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2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9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5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South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21512" y="375760"/>
            <a:ext cx="10761921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Runs </a:t>
            </a:r>
            <a:r>
              <a:rPr lang="en-US" sz="3200" dirty="0" smtClean="0"/>
              <a:t>8-9: Exploring movement</a:t>
            </a:r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828800"/>
            <a:ext cx="4428723" cy="4428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604035"/>
              </p:ext>
            </p:extLst>
          </p:nvPr>
        </p:nvGraphicFramePr>
        <p:xfrm>
          <a:off x="9555480" y="777240"/>
          <a:ext cx="2438400" cy="89408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5091982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917043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7450023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1198582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Fmort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68616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986224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76262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8843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597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</a:t>
            </a:r>
            <a:r>
              <a:rPr lang="en-US" sz="3200" dirty="0" smtClean="0"/>
              <a:t>Residuals: Run 7 versus Run 8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4319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7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8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6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655</Words>
  <Application>Microsoft Office PowerPoint</Application>
  <PresentationFormat>Widescreen</PresentationFormat>
  <Paragraphs>273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Calibri Light</vt:lpstr>
      <vt:lpstr>Wingdings</vt:lpstr>
      <vt:lpstr>Office Theme</vt:lpstr>
      <vt:lpstr>WHAM update</vt:lpstr>
      <vt:lpstr>Beginning with Rec CPA, spring and fall VAST (Run 6 from last week’s presentation) and random effects (iid) for recruitment and survival….</vt:lpstr>
      <vt:lpstr>PowerPoint Presentation</vt:lpstr>
      <vt:lpstr>PowerPoint Presentation</vt:lpstr>
      <vt:lpstr>Beginning with Rec CPA, spring and fall VAST (Run 6 from last week’s presentation) and random effects (iid) for recruitment and survival….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Kiersten.Curti</dc:creator>
  <cp:lastModifiedBy>Kiersten.Curti</cp:lastModifiedBy>
  <cp:revision>42</cp:revision>
  <dcterms:created xsi:type="dcterms:W3CDTF">2023-09-05T10:45:50Z</dcterms:created>
  <dcterms:modified xsi:type="dcterms:W3CDTF">2023-09-14T17:15:00Z</dcterms:modified>
</cp:coreProperties>
</file>